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Josefin Sans" pitchFamily="2" charset="0"/>
      <p:regular r:id="rId12"/>
    </p:embeddedFont>
    <p:embeddedFont>
      <p:font typeface="Josefin Sans Bold" pitchFamily="2" charset="0"/>
      <p:regular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4" d="100"/>
          <a:sy n="24" d="100"/>
        </p:scale>
        <p:origin x="972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sya Syafriza" userId="acf4767d61dabc6f" providerId="LiveId" clId="{50A7BDA1-44C7-4EBE-AADF-BD3E53A92FA7}"/>
    <pc:docChg chg="delSld modSld">
      <pc:chgData name="Tasya Syafriza" userId="acf4767d61dabc6f" providerId="LiveId" clId="{50A7BDA1-44C7-4EBE-AADF-BD3E53A92FA7}" dt="2024-08-05T03:46:29.096" v="70" actId="2696"/>
      <pc:docMkLst>
        <pc:docMk/>
      </pc:docMkLst>
      <pc:sldChg chg="modSp del mod">
        <pc:chgData name="Tasya Syafriza" userId="acf4767d61dabc6f" providerId="LiveId" clId="{50A7BDA1-44C7-4EBE-AADF-BD3E53A92FA7}" dt="2024-08-05T03:46:29.096" v="70" actId="2696"/>
        <pc:sldMkLst>
          <pc:docMk/>
          <pc:sldMk cId="0" sldId="256"/>
        </pc:sldMkLst>
        <pc:spChg chg="mod">
          <ac:chgData name="Tasya Syafriza" userId="acf4767d61dabc6f" providerId="LiveId" clId="{50A7BDA1-44C7-4EBE-AADF-BD3E53A92FA7}" dt="2024-01-12T07:52:22.019" v="69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Tasya Syafriza" userId="acf4767d61dabc6f" providerId="LiveId" clId="{50A7BDA1-44C7-4EBE-AADF-BD3E53A92FA7}" dt="2024-01-12T07:25:54.380" v="62" actId="20577"/>
        <pc:sldMkLst>
          <pc:docMk/>
          <pc:sldMk cId="0" sldId="259"/>
        </pc:sldMkLst>
        <pc:spChg chg="mod">
          <ac:chgData name="Tasya Syafriza" userId="acf4767d61dabc6f" providerId="LiveId" clId="{50A7BDA1-44C7-4EBE-AADF-BD3E53A92FA7}" dt="2024-01-12T07:25:54.380" v="62" actId="20577"/>
          <ac:spMkLst>
            <pc:docMk/>
            <pc:sldMk cId="0" sldId="259"/>
            <ac:spMk id="14" creationId="{00000000-0000-0000-0000-000000000000}"/>
          </ac:spMkLst>
        </pc:spChg>
      </pc:sldChg>
      <pc:sldChg chg="modSp mod">
        <pc:chgData name="Tasya Syafriza" userId="acf4767d61dabc6f" providerId="LiveId" clId="{50A7BDA1-44C7-4EBE-AADF-BD3E53A92FA7}" dt="2024-01-11T12:31:54.385" v="13" actId="1076"/>
        <pc:sldMkLst>
          <pc:docMk/>
          <pc:sldMk cId="0" sldId="261"/>
        </pc:sldMkLst>
        <pc:spChg chg="mod">
          <ac:chgData name="Tasya Syafriza" userId="acf4767d61dabc6f" providerId="LiveId" clId="{50A7BDA1-44C7-4EBE-AADF-BD3E53A92FA7}" dt="2024-01-11T12:30:29.328" v="4" actId="123"/>
          <ac:spMkLst>
            <pc:docMk/>
            <pc:sldMk cId="0" sldId="261"/>
            <ac:spMk id="7" creationId="{00000000-0000-0000-0000-000000000000}"/>
          </ac:spMkLst>
        </pc:spChg>
        <pc:spChg chg="mod">
          <ac:chgData name="Tasya Syafriza" userId="acf4767d61dabc6f" providerId="LiveId" clId="{50A7BDA1-44C7-4EBE-AADF-BD3E53A92FA7}" dt="2024-01-11T12:31:50.246" v="12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Tasya Syafriza" userId="acf4767d61dabc6f" providerId="LiveId" clId="{50A7BDA1-44C7-4EBE-AADF-BD3E53A92FA7}" dt="2024-01-11T12:31:54.385" v="13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Tasya Syafriza" userId="acf4767d61dabc6f" providerId="LiveId" clId="{50A7BDA1-44C7-4EBE-AADF-BD3E53A92FA7}" dt="2024-01-11T12:31:35.809" v="10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Tasya Syafriza" userId="acf4767d61dabc6f" providerId="LiveId" clId="{50A7BDA1-44C7-4EBE-AADF-BD3E53A92FA7}" dt="2024-01-11T12:31:41.726" v="11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Tasya Syafriza" userId="acf4767d61dabc6f" providerId="LiveId" clId="{50A7BDA1-44C7-4EBE-AADF-BD3E53A92FA7}" dt="2024-01-11T12:30:51.170" v="7" actId="123"/>
          <ac:spMkLst>
            <pc:docMk/>
            <pc:sldMk cId="0" sldId="261"/>
            <ac:spMk id="1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50051" y="1254080"/>
            <a:ext cx="6709249" cy="7778839"/>
          </a:xfrm>
          <a:custGeom>
            <a:avLst/>
            <a:gdLst/>
            <a:ahLst/>
            <a:cxnLst/>
            <a:rect l="l" t="t" r="r" b="b"/>
            <a:pathLst>
              <a:path w="6709249" h="7778839">
                <a:moveTo>
                  <a:pt x="0" y="0"/>
                </a:moveTo>
                <a:lnTo>
                  <a:pt x="6709249" y="0"/>
                </a:lnTo>
                <a:lnTo>
                  <a:pt x="6709249" y="7778840"/>
                </a:lnTo>
                <a:lnTo>
                  <a:pt x="0" y="7778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04784" y="1416005"/>
            <a:ext cx="7195542" cy="135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Josefin Sans Bold"/>
              </a:rPr>
              <a:t>Apa itu AI 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750961"/>
            <a:ext cx="9052095" cy="372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4"/>
              </a:lnSpc>
            </a:pPr>
            <a:r>
              <a:rPr lang="en-US" sz="3900">
                <a:solidFill>
                  <a:srgbClr val="FFFFFF"/>
                </a:solidFill>
                <a:latin typeface="Josefin Sans Bold"/>
              </a:rPr>
              <a:t>Istilah AI adalah singkatan dari </a:t>
            </a:r>
          </a:p>
          <a:p>
            <a:pPr>
              <a:lnSpc>
                <a:spcPts val="4914"/>
              </a:lnSpc>
            </a:pPr>
            <a:r>
              <a:rPr lang="en-US" sz="3900">
                <a:solidFill>
                  <a:srgbClr val="FFFFFF"/>
                </a:solidFill>
                <a:latin typeface="Josefin Sans Bold"/>
              </a:rPr>
              <a:t>artificial intelligence. Ini merupakan </a:t>
            </a:r>
          </a:p>
          <a:p>
            <a:pPr>
              <a:lnSpc>
                <a:spcPts val="4914"/>
              </a:lnSpc>
            </a:pPr>
            <a:r>
              <a:rPr lang="en-US" sz="3900">
                <a:solidFill>
                  <a:srgbClr val="FFFFFF"/>
                </a:solidFill>
                <a:latin typeface="Josefin Sans Bold"/>
              </a:rPr>
              <a:t>sebuah kemampuan komputer atau </a:t>
            </a:r>
          </a:p>
          <a:p>
            <a:pPr>
              <a:lnSpc>
                <a:spcPts val="4914"/>
              </a:lnSpc>
            </a:pPr>
            <a:r>
              <a:rPr lang="en-US" sz="3900">
                <a:solidFill>
                  <a:srgbClr val="FFFFFF"/>
                </a:solidFill>
                <a:latin typeface="Josefin Sans Bold"/>
              </a:rPr>
              <a:t>robot dalam melakukan berbagai </a:t>
            </a:r>
          </a:p>
          <a:p>
            <a:pPr>
              <a:lnSpc>
                <a:spcPts val="4914"/>
              </a:lnSpc>
            </a:pPr>
            <a:r>
              <a:rPr lang="en-US" sz="3900">
                <a:solidFill>
                  <a:srgbClr val="FFFFFF"/>
                </a:solidFill>
                <a:latin typeface="Josefin Sans Bold"/>
              </a:rPr>
              <a:t>jenis tugas yang umumnya dilakukan </a:t>
            </a:r>
          </a:p>
          <a:p>
            <a:pPr>
              <a:lnSpc>
                <a:spcPts val="4914"/>
              </a:lnSpc>
            </a:pPr>
            <a:r>
              <a:rPr lang="en-US" sz="3900">
                <a:solidFill>
                  <a:srgbClr val="FFFFFF"/>
                </a:solidFill>
                <a:latin typeface="Josefin Sans Bold"/>
              </a:rPr>
              <a:t>oleh manusia.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77845" y="405916"/>
            <a:ext cx="762910" cy="1245567"/>
          </a:xfrm>
          <a:custGeom>
            <a:avLst/>
            <a:gdLst/>
            <a:ahLst/>
            <a:cxnLst/>
            <a:rect l="l" t="t" r="r" b="b"/>
            <a:pathLst>
              <a:path w="762910" h="1245567">
                <a:moveTo>
                  <a:pt x="0" y="0"/>
                </a:moveTo>
                <a:lnTo>
                  <a:pt x="762910" y="0"/>
                </a:lnTo>
                <a:lnTo>
                  <a:pt x="762910" y="1245568"/>
                </a:lnTo>
                <a:lnTo>
                  <a:pt x="0" y="1245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236868" y="2232819"/>
            <a:ext cx="7814265" cy="4594542"/>
            <a:chOff x="0" y="0"/>
            <a:chExt cx="10419020" cy="6126056"/>
          </a:xfrm>
        </p:grpSpPr>
        <p:sp>
          <p:nvSpPr>
            <p:cNvPr id="5" name="TextBox 5"/>
            <p:cNvSpPr txBox="1"/>
            <p:nvPr/>
          </p:nvSpPr>
          <p:spPr>
            <a:xfrm>
              <a:off x="0" y="142875"/>
              <a:ext cx="10419020" cy="2059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50"/>
                </a:lnSpc>
              </a:pPr>
              <a:r>
                <a:rPr lang="en-US" sz="10904">
                  <a:solidFill>
                    <a:srgbClr val="2B4B82"/>
                  </a:solidFill>
                  <a:latin typeface="Josefin Sans Bold"/>
                </a:rPr>
                <a:t>Kesimpulan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88877"/>
              <a:ext cx="10130359" cy="712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7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00348"/>
              <a:ext cx="8294685" cy="2425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26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51950" y="4463415"/>
            <a:ext cx="14984099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Manusia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memanfaatkan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kehadiran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AI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sebagai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alat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penyongsong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bisnis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agar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semakin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tumbuh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dan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berkembang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mengikut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perkembangan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teknologi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.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Tidak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hanya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Perusahaan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besar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yang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menggunakan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AI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untuk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keperluan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bisnis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mereka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,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tetapi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pengusaha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mikro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maupun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pekerja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lepas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juga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memanfaatkan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kehadiran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AI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untuk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menemani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proses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mereka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dalam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3000" spc="-32" dirty="0" err="1">
                <a:solidFill>
                  <a:srgbClr val="FFFFFF"/>
                </a:solidFill>
                <a:latin typeface="Josefin Sans Bold"/>
              </a:rPr>
              <a:t>berbisnis</a:t>
            </a:r>
            <a:r>
              <a:rPr lang="en-US" sz="3000" spc="-32" dirty="0">
                <a:solidFill>
                  <a:srgbClr val="FFFFFF"/>
                </a:solidFill>
                <a:latin typeface="Josefin Sans Bold"/>
              </a:rPr>
              <a:t>.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spc="-32" dirty="0">
              <a:solidFill>
                <a:srgbClr val="FFFFFF"/>
              </a:solidFill>
              <a:latin typeface="Josefin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17376" y="2950409"/>
            <a:ext cx="9541924" cy="4386182"/>
            <a:chOff x="0" y="0"/>
            <a:chExt cx="12722565" cy="5848243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722565" cy="1358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98"/>
                </a:lnSpc>
              </a:pPr>
              <a:r>
                <a:rPr lang="en-US" sz="6665">
                  <a:solidFill>
                    <a:srgbClr val="2B4B82"/>
                  </a:solidFill>
                  <a:latin typeface="Josefin Sans Bold"/>
                </a:rPr>
                <a:t>Bisnis Digital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89901"/>
              <a:ext cx="12722565" cy="2490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1"/>
                </a:lnSpc>
              </a:pPr>
              <a:r>
                <a:rPr lang="en-US" sz="2811" spc="444">
                  <a:solidFill>
                    <a:srgbClr val="2B4B82"/>
                  </a:solidFill>
                  <a:latin typeface="Josefin Sans"/>
                </a:rPr>
                <a:t>MANAJEMEN BISNIS JADI LEBIH MUDAH DILAKUKAN DARI MANA SAJA SECARA FLEKSIBEL.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225007"/>
              <a:ext cx="12722565" cy="623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03629"/>
            <a:ext cx="5340718" cy="6883371"/>
          </a:xfrm>
          <a:custGeom>
            <a:avLst/>
            <a:gdLst/>
            <a:ahLst/>
            <a:cxnLst/>
            <a:rect l="l" t="t" r="r" b="b"/>
            <a:pathLst>
              <a:path w="5340718" h="6883371">
                <a:moveTo>
                  <a:pt x="0" y="0"/>
                </a:moveTo>
                <a:lnTo>
                  <a:pt x="5340718" y="0"/>
                </a:lnTo>
                <a:lnTo>
                  <a:pt x="5340718" y="6883371"/>
                </a:lnTo>
                <a:lnTo>
                  <a:pt x="0" y="6883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65" t="-989" b="-19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0801" y="1028700"/>
            <a:ext cx="5139185" cy="1848555"/>
            <a:chOff x="0" y="0"/>
            <a:chExt cx="6852246" cy="2464741"/>
          </a:xfrm>
        </p:grpSpPr>
        <p:sp>
          <p:nvSpPr>
            <p:cNvPr id="4" name="TextBox 4"/>
            <p:cNvSpPr txBox="1"/>
            <p:nvPr/>
          </p:nvSpPr>
          <p:spPr>
            <a:xfrm>
              <a:off x="0" y="266700"/>
              <a:ext cx="6852246" cy="1369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84"/>
                </a:lnSpc>
              </a:pPr>
              <a:r>
                <a:rPr lang="en-US" sz="8099" spc="-80">
                  <a:solidFill>
                    <a:srgbClr val="2B4B82"/>
                  </a:solidFill>
                  <a:latin typeface="Josefin Sans Bold"/>
                </a:rPr>
                <a:t>Sejarah AI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727"/>
              <a:ext cx="6852246" cy="620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47302" y="2933802"/>
            <a:ext cx="9867474" cy="127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2B4B82"/>
                </a:solidFill>
                <a:latin typeface="Josefin Sans"/>
              </a:rPr>
              <a:t>Perusahaan-perusahaan mulai mengimplementasikan solusi AI untuk meningkatkan efisiensi operasional dan mengambil keputusan bisnis.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47302" y="4719163"/>
            <a:ext cx="9266765" cy="127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2B4B82"/>
                </a:solidFill>
                <a:latin typeface="Josefin Sans"/>
              </a:rPr>
              <a:t>Terjadi peningkatan minat dan investasi, terutama dalam bidang pembelajaran mesin dan algoritma cerdas.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65365" y="1263890"/>
            <a:ext cx="8365701" cy="4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Josefin Sans Bold"/>
              </a:rPr>
              <a:t>Awal Perkembangan AI (1950-an - 1970-an)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7302" y="1706021"/>
            <a:ext cx="9567120" cy="42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B4B82"/>
                </a:solidFill>
                <a:latin typeface="Josefin Sans"/>
              </a:rPr>
              <a:t>Era ini ditandai dengan pemikiran awal tentang kecerdasan buatan.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65365" y="2386897"/>
            <a:ext cx="7427093" cy="4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Josefin Sans Bold"/>
              </a:rPr>
              <a:t>Pertumbuhan Awal (1980-an - 1990-an)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65365" y="5871170"/>
            <a:ext cx="11969957" cy="4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Josefin Sans Bold"/>
              </a:rPr>
              <a:t>Pembelajaran Mesin dan Deep Learning (2010-an - Sekarang)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65365" y="4172258"/>
            <a:ext cx="6939017" cy="4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Josefin Sans Bold"/>
              </a:rPr>
              <a:t>Krisis dan Kembalinya AI (2000-an)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47302" y="6418075"/>
            <a:ext cx="9266765" cy="42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B4B82"/>
                </a:solidFill>
                <a:latin typeface="Josefin Sans"/>
              </a:rPr>
              <a:t>Lahirnya berbagai aplikasi AI dalam bisnis digital.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5365" y="7279695"/>
            <a:ext cx="11969957" cy="4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2B4B82"/>
                </a:solidFill>
                <a:latin typeface="Josefin Sans Bold"/>
              </a:rPr>
              <a:t>AI </a:t>
            </a:r>
            <a:r>
              <a:rPr lang="en-US" sz="2800" dirty="0" err="1">
                <a:solidFill>
                  <a:srgbClr val="2B4B82"/>
                </a:solidFill>
                <a:latin typeface="Josefin Sans Bold"/>
              </a:rPr>
              <a:t>dalam</a:t>
            </a:r>
            <a:r>
              <a:rPr lang="en-US" sz="28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Bold"/>
              </a:rPr>
              <a:t>Bisnis</a:t>
            </a:r>
            <a:r>
              <a:rPr lang="en-US" sz="2800" dirty="0">
                <a:solidFill>
                  <a:srgbClr val="2B4B82"/>
                </a:solidFill>
                <a:latin typeface="Josefin Sans Bold"/>
              </a:rPr>
              <a:t> Digital (2010-an - </a:t>
            </a:r>
            <a:r>
              <a:rPr lang="en-US" sz="2800" dirty="0" err="1">
                <a:solidFill>
                  <a:srgbClr val="2B4B82"/>
                </a:solidFill>
                <a:latin typeface="Josefin Sans Bold"/>
              </a:rPr>
              <a:t>Sekarang</a:t>
            </a:r>
            <a:r>
              <a:rPr lang="en-US" sz="2800" dirty="0">
                <a:solidFill>
                  <a:srgbClr val="2B4B82"/>
                </a:solidFill>
                <a:latin typeface="Josefin Sans Bold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47302" y="7826600"/>
            <a:ext cx="9266765" cy="127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B4B82"/>
                </a:solidFill>
                <a:latin typeface="Josefin Sans"/>
              </a:rPr>
              <a:t>Perusahaan-perusahaan digital mulai mengadopsi teknologi AI untuk meningkatkan pengalaman pelanggan, efisiensi operasional, dan pengambilan keputusan.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32639" y="3416461"/>
            <a:ext cx="13022723" cy="4740112"/>
          </a:xfrm>
          <a:custGeom>
            <a:avLst/>
            <a:gdLst/>
            <a:ahLst/>
            <a:cxnLst/>
            <a:rect l="l" t="t" r="r" b="b"/>
            <a:pathLst>
              <a:path w="13022723" h="4740112">
                <a:moveTo>
                  <a:pt x="0" y="0"/>
                </a:moveTo>
                <a:lnTo>
                  <a:pt x="13022722" y="0"/>
                </a:lnTo>
                <a:lnTo>
                  <a:pt x="13022722" y="4740112"/>
                </a:lnTo>
                <a:lnTo>
                  <a:pt x="0" y="4740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29" t="-22480" r="-22695" b="-359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91053" y="1539681"/>
            <a:ext cx="9305893" cy="2852496"/>
            <a:chOff x="0" y="0"/>
            <a:chExt cx="12407858" cy="3803328"/>
          </a:xfrm>
        </p:grpSpPr>
        <p:sp>
          <p:nvSpPr>
            <p:cNvPr id="4" name="TextBox 4"/>
            <p:cNvSpPr txBox="1"/>
            <p:nvPr/>
          </p:nvSpPr>
          <p:spPr>
            <a:xfrm>
              <a:off x="0" y="104775"/>
              <a:ext cx="12407858" cy="153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04"/>
                </a:lnSpc>
              </a:pPr>
              <a:r>
                <a:rPr lang="en-US" sz="8099">
                  <a:solidFill>
                    <a:srgbClr val="F7B4A7"/>
                  </a:solidFill>
                  <a:latin typeface="Josefin Sans Bold"/>
                </a:rPr>
                <a:t>Teknik - Teknik AI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18558"/>
              <a:ext cx="12064096" cy="646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149066"/>
              <a:ext cx="9878019" cy="654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" y="53900"/>
            <a:ext cx="1471731" cy="3962400"/>
          </a:xfrm>
          <a:custGeom>
            <a:avLst/>
            <a:gdLst/>
            <a:ahLst/>
            <a:cxnLst/>
            <a:rect l="l" t="t" r="r" b="b"/>
            <a:pathLst>
              <a:path w="4456386" h="3962400">
                <a:moveTo>
                  <a:pt x="0" y="0"/>
                </a:moveTo>
                <a:lnTo>
                  <a:pt x="4456386" y="0"/>
                </a:lnTo>
                <a:lnTo>
                  <a:pt x="4456386" y="3962400"/>
                </a:lnTo>
                <a:lnTo>
                  <a:pt x="0" y="396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7937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>
            <a:off x="-3" y="7133030"/>
            <a:ext cx="1471732" cy="3153970"/>
          </a:xfrm>
          <a:custGeom>
            <a:avLst/>
            <a:gdLst/>
            <a:ahLst/>
            <a:cxnLst/>
            <a:rect l="l" t="t" r="r" b="b"/>
            <a:pathLst>
              <a:path w="3277082" h="4114800">
                <a:moveTo>
                  <a:pt x="0" y="0"/>
                </a:moveTo>
                <a:lnTo>
                  <a:pt x="3277082" y="0"/>
                </a:lnTo>
                <a:lnTo>
                  <a:pt x="32770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2668" t="2151" b="-326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62134" y="0"/>
            <a:ext cx="4425866" cy="4114800"/>
          </a:xfrm>
          <a:custGeom>
            <a:avLst/>
            <a:gdLst/>
            <a:ahLst/>
            <a:cxnLst/>
            <a:rect l="l" t="t" r="r" b="b"/>
            <a:pathLst>
              <a:path w="4425866" h="4114800">
                <a:moveTo>
                  <a:pt x="0" y="0"/>
                </a:moveTo>
                <a:lnTo>
                  <a:pt x="4425866" y="0"/>
                </a:lnTo>
                <a:lnTo>
                  <a:pt x="44258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6285803" y="8284804"/>
            <a:ext cx="1791459" cy="2212934"/>
          </a:xfrm>
          <a:custGeom>
            <a:avLst/>
            <a:gdLst/>
            <a:ahLst/>
            <a:cxnLst/>
            <a:rect l="l" t="t" r="r" b="b"/>
            <a:pathLst>
              <a:path w="3321105" h="4114800">
                <a:moveTo>
                  <a:pt x="0" y="0"/>
                </a:moveTo>
                <a:lnTo>
                  <a:pt x="3321104" y="0"/>
                </a:lnTo>
                <a:lnTo>
                  <a:pt x="3321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" t="-59626" r="-85384" b="-2631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28320"/>
            <a:ext cx="4090492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Josefin Sans Bold"/>
              </a:rPr>
              <a:t>Pembelajaran Mesin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996" y="1003860"/>
            <a:ext cx="14894007" cy="147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Josefin Sans"/>
              </a:rPr>
              <a:t>	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Mesin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dalam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penggunaan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AI,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secara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alami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belajar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dari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pengalaman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daripada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diajarkan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secara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eksplisit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untuk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melaksanakan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tugas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tertentu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.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Jaringan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saraf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tiruan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adalah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dasar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dari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subbidang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pembelajaran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mesin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yang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dikenal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sebagai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“ deep learning ” yang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digunakan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untuk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analisis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prediktif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882099"/>
            <a:ext cx="3784799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 err="1">
                <a:solidFill>
                  <a:srgbClr val="FFFFFF"/>
                </a:solidFill>
                <a:latin typeface="Josefin Sans Bold"/>
              </a:rPr>
              <a:t>Penglihatan</a:t>
            </a:r>
            <a:r>
              <a:rPr lang="en-US" sz="2799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 Bold"/>
              </a:rPr>
              <a:t>Mesin</a:t>
            </a:r>
            <a:endParaRPr lang="en-US" sz="2799" dirty="0">
              <a:solidFill>
                <a:srgbClr val="FFFFFF"/>
              </a:solidFill>
              <a:latin typeface="Josefi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96996" y="3394136"/>
            <a:ext cx="14894007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Josefin Sans"/>
              </a:rPr>
              <a:t>	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Mesin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mampu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mengumpulkan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dan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menganalisis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data visual.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Dalam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hal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ini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kamera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digunakan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untuk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merekam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informasi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sensorik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, yang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kemudian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diproses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menggunakan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pemrosesan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sinyal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digital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setelah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gambar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diubah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dari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analog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ke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digital.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5863" y="5235878"/>
            <a:ext cx="625518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Josefin Sans Bold"/>
              </a:rPr>
              <a:t>NLP (</a:t>
            </a:r>
            <a:r>
              <a:rPr lang="en-US" sz="2799" dirty="0" err="1">
                <a:solidFill>
                  <a:srgbClr val="FFFFFF"/>
                </a:solidFill>
                <a:latin typeface="Josefin Sans Bold"/>
              </a:rPr>
              <a:t>Pemrosesan</a:t>
            </a:r>
            <a:r>
              <a:rPr lang="en-US" sz="2799" dirty="0">
                <a:solidFill>
                  <a:srgbClr val="FFFFFF"/>
                </a:solidFill>
                <a:latin typeface="Josefin Sans Bold"/>
              </a:rPr>
              <a:t> Bahasa </a:t>
            </a:r>
            <a:r>
              <a:rPr lang="en-US" sz="2799" dirty="0" err="1">
                <a:solidFill>
                  <a:srgbClr val="FFFFFF"/>
                </a:solidFill>
                <a:latin typeface="Josefin Sans Bold"/>
              </a:rPr>
              <a:t>Alami</a:t>
            </a:r>
            <a:r>
              <a:rPr lang="en-US" sz="2799" dirty="0">
                <a:solidFill>
                  <a:srgbClr val="FFFFFF"/>
                </a:solidFill>
                <a:latin typeface="Josefin Sans Bold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6996" y="5715062"/>
            <a:ext cx="14894007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Josefin Sans"/>
              </a:rPr>
              <a:t>	Cara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komputer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dilatih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untuk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memahami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bahasa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alami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adalah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melalui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hubungannya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dengan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bahasa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manusia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. 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Mesin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di NLP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merekam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ucapan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seseorang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yang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berbicara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.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Setelah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dialog audio-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ke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-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tekstual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, tulisan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diubah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untuk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mengubah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data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menjadi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audio.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Josefi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7494270"/>
            <a:ext cx="456569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Josefin Sans Bold"/>
              </a:rPr>
              <a:t>Otomasi dan Robotika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996" y="7966075"/>
            <a:ext cx="14894007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Josefin Sans"/>
              </a:rPr>
              <a:t>	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Tujuan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otomatisasi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adalah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memungkinkan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mesin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melakukan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pekerjaan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yang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membosankan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dan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berulang-ulang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meningkatkan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produktivitas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, dan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memberikan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hasil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yang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lebih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efektif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efisien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, dan </a:t>
            </a:r>
            <a:r>
              <a:rPr lang="en-US" sz="2799" dirty="0" err="1">
                <a:solidFill>
                  <a:srgbClr val="FFFFFF"/>
                </a:solidFill>
                <a:latin typeface="Josefin Sans"/>
              </a:rPr>
              <a:t>terjangkau</a:t>
            </a:r>
            <a:r>
              <a:rPr lang="en-US" sz="2799" dirty="0">
                <a:solidFill>
                  <a:srgbClr val="FFFFFF"/>
                </a:solidFill>
                <a:latin typeface="Josefin Sa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582695"/>
            <a:ext cx="1879344" cy="1879344"/>
          </a:xfrm>
          <a:custGeom>
            <a:avLst/>
            <a:gdLst/>
            <a:ahLst/>
            <a:cxnLst/>
            <a:rect l="l" t="t" r="r" b="b"/>
            <a:pathLst>
              <a:path w="1879344" h="1879344">
                <a:moveTo>
                  <a:pt x="0" y="0"/>
                </a:moveTo>
                <a:lnTo>
                  <a:pt x="1879344" y="0"/>
                </a:lnTo>
                <a:lnTo>
                  <a:pt x="1879344" y="1879344"/>
                </a:lnTo>
                <a:lnTo>
                  <a:pt x="0" y="1879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53952" y="2773747"/>
            <a:ext cx="5090616" cy="1497240"/>
          </a:xfrm>
          <a:custGeom>
            <a:avLst/>
            <a:gdLst/>
            <a:ahLst/>
            <a:cxnLst/>
            <a:rect l="l" t="t" r="r" b="b"/>
            <a:pathLst>
              <a:path w="5090616" h="1497240">
                <a:moveTo>
                  <a:pt x="0" y="0"/>
                </a:moveTo>
                <a:lnTo>
                  <a:pt x="5090616" y="0"/>
                </a:lnTo>
                <a:lnTo>
                  <a:pt x="5090616" y="1497240"/>
                </a:lnTo>
                <a:lnTo>
                  <a:pt x="0" y="1497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45740" y="5143500"/>
            <a:ext cx="3962945" cy="1797888"/>
          </a:xfrm>
          <a:custGeom>
            <a:avLst/>
            <a:gdLst/>
            <a:ahLst/>
            <a:cxnLst/>
            <a:rect l="l" t="t" r="r" b="b"/>
            <a:pathLst>
              <a:path w="3962945" h="1797888">
                <a:moveTo>
                  <a:pt x="0" y="0"/>
                </a:moveTo>
                <a:lnTo>
                  <a:pt x="3962945" y="0"/>
                </a:lnTo>
                <a:lnTo>
                  <a:pt x="3962945" y="1797888"/>
                </a:lnTo>
                <a:lnTo>
                  <a:pt x="0" y="179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21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99260" y="4933303"/>
            <a:ext cx="2218282" cy="2218282"/>
          </a:xfrm>
          <a:custGeom>
            <a:avLst/>
            <a:gdLst/>
            <a:ahLst/>
            <a:cxnLst/>
            <a:rect l="l" t="t" r="r" b="b"/>
            <a:pathLst>
              <a:path w="2218282" h="2218282">
                <a:moveTo>
                  <a:pt x="0" y="0"/>
                </a:moveTo>
                <a:lnTo>
                  <a:pt x="2218282" y="0"/>
                </a:lnTo>
                <a:lnTo>
                  <a:pt x="2218282" y="2218282"/>
                </a:lnTo>
                <a:lnTo>
                  <a:pt x="0" y="2218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2824" y="1028700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19839" y="3713419"/>
            <a:ext cx="4880374" cy="4249919"/>
            <a:chOff x="0" y="0"/>
            <a:chExt cx="6507166" cy="5666558"/>
          </a:xfrm>
        </p:grpSpPr>
        <p:sp>
          <p:nvSpPr>
            <p:cNvPr id="8" name="TextBox 8"/>
            <p:cNvSpPr txBox="1"/>
            <p:nvPr/>
          </p:nvSpPr>
          <p:spPr>
            <a:xfrm>
              <a:off x="0" y="206375"/>
              <a:ext cx="6507166" cy="4524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53"/>
                </a:lnSpc>
              </a:pPr>
              <a:r>
                <a:rPr lang="en-US" sz="9099" spc="-100">
                  <a:solidFill>
                    <a:srgbClr val="FEFEFE"/>
                  </a:solidFill>
                  <a:latin typeface="Josefin Sans Bold"/>
                </a:rPr>
                <a:t>Produk </a:t>
              </a:r>
            </a:p>
            <a:p>
              <a:pPr algn="ctr">
                <a:lnSpc>
                  <a:spcPts val="8553"/>
                </a:lnSpc>
              </a:pPr>
              <a:r>
                <a:rPr lang="en-US" sz="9099" spc="-100">
                  <a:solidFill>
                    <a:srgbClr val="FEFEFE"/>
                  </a:solidFill>
                  <a:latin typeface="Josefin Sans Bold"/>
                </a:rPr>
                <a:t>Produk</a:t>
              </a:r>
            </a:p>
            <a:p>
              <a:pPr marL="0" lvl="0" indent="0" algn="ctr">
                <a:lnSpc>
                  <a:spcPts val="8553"/>
                </a:lnSpc>
                <a:spcBef>
                  <a:spcPct val="0"/>
                </a:spcBef>
              </a:pPr>
              <a:r>
                <a:rPr lang="en-US" sz="9099" spc="-100">
                  <a:solidFill>
                    <a:srgbClr val="FEFEFE"/>
                  </a:solidFill>
                  <a:latin typeface="Josefin Sans Bold"/>
                </a:rPr>
                <a:t>AI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999808"/>
              <a:ext cx="650716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7757" y="2459898"/>
            <a:ext cx="2986117" cy="5367203"/>
          </a:xfrm>
          <a:custGeom>
            <a:avLst/>
            <a:gdLst/>
            <a:ahLst/>
            <a:cxnLst/>
            <a:rect l="l" t="t" r="r" b="b"/>
            <a:pathLst>
              <a:path w="2986117" h="5367203">
                <a:moveTo>
                  <a:pt x="0" y="0"/>
                </a:moveTo>
                <a:lnTo>
                  <a:pt x="2986117" y="0"/>
                </a:lnTo>
                <a:lnTo>
                  <a:pt x="2986117" y="5367204"/>
                </a:lnTo>
                <a:lnTo>
                  <a:pt x="0" y="536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33880" y="2981133"/>
            <a:ext cx="1355292" cy="1355292"/>
          </a:xfrm>
          <a:custGeom>
            <a:avLst/>
            <a:gdLst/>
            <a:ahLst/>
            <a:cxnLst/>
            <a:rect l="l" t="t" r="r" b="b"/>
            <a:pathLst>
              <a:path w="1355292" h="1355292">
                <a:moveTo>
                  <a:pt x="0" y="0"/>
                </a:moveTo>
                <a:lnTo>
                  <a:pt x="1355292" y="0"/>
                </a:lnTo>
                <a:lnTo>
                  <a:pt x="1355292" y="1355292"/>
                </a:lnTo>
                <a:lnTo>
                  <a:pt x="0" y="135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457757" y="4336425"/>
            <a:ext cx="13372485" cy="2665391"/>
            <a:chOff x="0" y="0"/>
            <a:chExt cx="17829980" cy="355385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7829980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7B4A7"/>
                  </a:solidFill>
                  <a:latin typeface="Josefin Sans Bold"/>
                </a:rPr>
                <a:t>Dampak AI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60130"/>
              <a:ext cx="17082853" cy="59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en-US" sz="2900">
                  <a:solidFill>
                    <a:srgbClr val="2B4B82"/>
                  </a:solidFill>
                  <a:latin typeface="Josefin Sans"/>
                </a:rPr>
                <a:t>\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07327" y="3549808"/>
            <a:ext cx="13803412" cy="446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Pengolahan data besar yang lebih cepat dan akurat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FEFEFE"/>
              </a:solidFill>
              <a:latin typeface="Josefin Sans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Meningkatkan keakuratan dan efisiensi dalam sistem medis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FEFEFE"/>
              </a:solidFill>
              <a:latin typeface="Josefin Sans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Meningkatkan keamanan dan keselamatan di sektor industri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FEFEFE"/>
              </a:solidFill>
              <a:latin typeface="Josefin Sans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Memberikan solusi yang lebih efektif dan efisien dalam pengelolaan sumber daya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 </a:t>
            </a:r>
          </a:p>
          <a:p>
            <a:pPr marL="604519" lvl="1" indent="-302260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Pengembangan sistem transportasi cerdas</a:t>
            </a:r>
          </a:p>
        </p:txBody>
      </p:sp>
      <p:sp>
        <p:nvSpPr>
          <p:cNvPr id="3" name="Freeform 3"/>
          <p:cNvSpPr/>
          <p:nvPr/>
        </p:nvSpPr>
        <p:spPr>
          <a:xfrm>
            <a:off x="16087961" y="0"/>
            <a:ext cx="2200039" cy="2200039"/>
          </a:xfrm>
          <a:custGeom>
            <a:avLst/>
            <a:gdLst/>
            <a:ahLst/>
            <a:cxnLst/>
            <a:rect l="l" t="t" r="r" b="b"/>
            <a:pathLst>
              <a:path w="2200039" h="2200039">
                <a:moveTo>
                  <a:pt x="0" y="0"/>
                </a:moveTo>
                <a:lnTo>
                  <a:pt x="2200039" y="0"/>
                </a:lnTo>
                <a:lnTo>
                  <a:pt x="2200039" y="2200039"/>
                </a:lnTo>
                <a:lnTo>
                  <a:pt x="0" y="2200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07327" y="1310005"/>
            <a:ext cx="9540356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"/>
              </a:rPr>
              <a:t>Dampak Positif AI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02609" y="7801609"/>
            <a:ext cx="2485391" cy="2913381"/>
          </a:xfrm>
          <a:custGeom>
            <a:avLst/>
            <a:gdLst/>
            <a:ahLst/>
            <a:cxnLst/>
            <a:rect l="l" t="t" r="r" b="b"/>
            <a:pathLst>
              <a:path w="2913381" h="2913381">
                <a:moveTo>
                  <a:pt x="0" y="0"/>
                </a:moveTo>
                <a:lnTo>
                  <a:pt x="2913382" y="0"/>
                </a:lnTo>
                <a:lnTo>
                  <a:pt x="2913382" y="2913382"/>
                </a:lnTo>
                <a:lnTo>
                  <a:pt x="0" y="2913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" r="-17220" b="14691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TextBox 3"/>
          <p:cNvSpPr txBox="1"/>
          <p:nvPr/>
        </p:nvSpPr>
        <p:spPr>
          <a:xfrm>
            <a:off x="2507327" y="3549808"/>
            <a:ext cx="7703760" cy="4958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Hilangnya lapangan pekerjaan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FEFEFE"/>
              </a:solidFill>
              <a:latin typeface="Josefin Sans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Ketimpangan ekonomi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FEFEFE"/>
              </a:solidFill>
              <a:latin typeface="Josefin Sans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Masalah privasi dan keamanan data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FEFEFE"/>
              </a:solidFill>
              <a:latin typeface="Josefin Sans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Ketergantungan manusia pada teknologi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 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Josefin Sans"/>
              </a:rPr>
              <a:t>Hilangnya keterhubungan sosial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EFEFE"/>
              </a:solidFill>
              <a:latin typeface="Josefi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07327" y="1310005"/>
            <a:ext cx="1201828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"/>
              </a:rPr>
              <a:t>Dampak Negatif 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426</Words>
  <Application>Microsoft Office PowerPoint</Application>
  <PresentationFormat>Custom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Josefin Sans Bold</vt:lpstr>
      <vt:lpstr>Josefin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Elemen &amp; Mockup Isometrik Teknologi dalam Pendidikan Presentasi Teknologi</dc:title>
  <dc:creator>Tasya Syafriza</dc:creator>
  <cp:lastModifiedBy>Tasya Syafriza</cp:lastModifiedBy>
  <cp:revision>3</cp:revision>
  <dcterms:created xsi:type="dcterms:W3CDTF">2006-08-16T00:00:00Z</dcterms:created>
  <dcterms:modified xsi:type="dcterms:W3CDTF">2024-08-05T03:46:40Z</dcterms:modified>
  <dc:identifier>DAF5j6MDyMY</dc:identifier>
</cp:coreProperties>
</file>